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79" r:id="rId2"/>
    <p:sldId id="256" r:id="rId3"/>
    <p:sldId id="316" r:id="rId4"/>
    <p:sldId id="381" r:id="rId5"/>
    <p:sldId id="257" r:id="rId6"/>
    <p:sldId id="323" r:id="rId7"/>
    <p:sldId id="324" r:id="rId8"/>
    <p:sldId id="349" r:id="rId9"/>
    <p:sldId id="380" r:id="rId10"/>
    <p:sldId id="259" r:id="rId11"/>
    <p:sldId id="325" r:id="rId12"/>
    <p:sldId id="328" r:id="rId13"/>
    <p:sldId id="333" r:id="rId14"/>
    <p:sldId id="318" r:id="rId15"/>
    <p:sldId id="319" r:id="rId16"/>
    <p:sldId id="320" r:id="rId17"/>
    <p:sldId id="321" r:id="rId18"/>
    <p:sldId id="384" r:id="rId19"/>
    <p:sldId id="334" r:id="rId20"/>
    <p:sldId id="326" r:id="rId21"/>
    <p:sldId id="330" r:id="rId22"/>
    <p:sldId id="327" r:id="rId23"/>
    <p:sldId id="331" r:id="rId24"/>
    <p:sldId id="335" r:id="rId25"/>
    <p:sldId id="332" r:id="rId26"/>
    <p:sldId id="336" r:id="rId27"/>
    <p:sldId id="383" r:id="rId28"/>
    <p:sldId id="3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8" autoAdjust="0"/>
    <p:restoredTop sz="86370" autoAdjust="0"/>
  </p:normalViewPr>
  <p:slideViewPr>
    <p:cSldViewPr snapToGrid="0">
      <p:cViewPr varScale="1">
        <p:scale>
          <a:sx n="99" d="100"/>
          <a:sy n="99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75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1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7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6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86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3600" dirty="0"/>
              <a:t>– Wildcard of one character (i.e. non-zero length)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6DF3-142B-9C99-090C-7F58FD0B05E8}"/>
              </a:ext>
            </a:extLst>
          </p:cNvPr>
          <p:cNvSpPr txBox="1"/>
          <p:nvPr/>
        </p:nvSpPr>
        <p:spPr>
          <a:xfrm>
            <a:off x="1729945" y="1961972"/>
            <a:ext cx="4815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'__%'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2EC9-2C9D-8496-5D48-EA3BD49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87" y="1836843"/>
            <a:ext cx="22955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9E05E-DE1C-CDD8-D5E1-F1B0187A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12" y="3532974"/>
            <a:ext cx="23241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66C38-993B-D4BB-1053-E2B16FF8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612" y="5154679"/>
            <a:ext cx="2352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9758F-329B-CAE5-5842-2A67AD311381}"/>
              </a:ext>
            </a:extLst>
          </p:cNvPr>
          <p:cNvSpPr txBox="1"/>
          <p:nvPr/>
        </p:nvSpPr>
        <p:spPr>
          <a:xfrm>
            <a:off x="2109917" y="2709567"/>
            <a:ext cx="6098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'[]'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'yes, '''' LIKE []'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'no, '''' NOT LIKE []'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54659" y="1932542"/>
            <a:ext cx="609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themselves do nothing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810AD-41BE-D769-F551-2617927B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16" y="4717698"/>
            <a:ext cx="5213895" cy="11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28627"/>
            <a:ext cx="877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A6630A-0B19-8424-FC98-0C62639FFF6F}"/>
              </a:ext>
            </a:extLst>
          </p:cNvPr>
          <p:cNvGrpSpPr/>
          <p:nvPr/>
        </p:nvGrpSpPr>
        <p:grpSpPr>
          <a:xfrm>
            <a:off x="5795318" y="2716289"/>
            <a:ext cx="5585255" cy="3211169"/>
            <a:chOff x="5795318" y="2716289"/>
            <a:chExt cx="5585255" cy="32111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E935D-4B7F-1A9C-62CF-502134C1C3E0}"/>
                </a:ext>
              </a:extLst>
            </p:cNvPr>
            <p:cNvSpPr txBox="1"/>
            <p:nvPr/>
          </p:nvSpPr>
          <p:spPr>
            <a:xfrm>
              <a:off x="5795318" y="2716289"/>
              <a:ext cx="5585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'%[2%]9[86][90]'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8B1541-63E8-AA46-E5DA-5C5FAE8C1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3995" y="3317608"/>
              <a:ext cx="2247900" cy="260985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97BD2B1-4EDD-59CA-AB9F-43B1672F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194" y="3317608"/>
            <a:ext cx="2247900" cy="17335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29701A-8F82-991B-CE9C-43CEA3C0A934}"/>
              </a:ext>
            </a:extLst>
          </p:cNvPr>
          <p:cNvGrpSpPr/>
          <p:nvPr/>
        </p:nvGrpSpPr>
        <p:grpSpPr>
          <a:xfrm>
            <a:off x="1032367" y="5298047"/>
            <a:ext cx="3413554" cy="1103860"/>
            <a:chOff x="1032367" y="5298047"/>
            <a:chExt cx="3413554" cy="11038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5010C-FD47-F0C7-7144-27302E51A58A}"/>
                </a:ext>
              </a:extLst>
            </p:cNvPr>
            <p:cNvSpPr txBox="1"/>
            <p:nvPr/>
          </p:nvSpPr>
          <p:spPr>
            <a:xfrm>
              <a:off x="1032367" y="5298047"/>
              <a:ext cx="3413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[value]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'[%]'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7922B6-2AE2-CBC7-56CA-67EE6E22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5194" y="5773257"/>
              <a:ext cx="2238375" cy="6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9214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functions, not even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</a:t>
            </a:r>
            <a:r>
              <a:rPr lang="en-US" sz="2000" dirty="0">
                <a:highlight>
                  <a:srgbClr val="FFFF00"/>
                </a:highlight>
              </a:rPr>
              <a:t>collation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008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E3141-A63E-884B-2AD4-9DD5BDE0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62" y="1562100"/>
            <a:ext cx="5648325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3A44A-9F03-1DA2-743E-195CA51F5D70}"/>
              </a:ext>
            </a:extLst>
          </p:cNvPr>
          <p:cNvSpPr txBox="1"/>
          <p:nvPr/>
        </p:nvSpPr>
        <p:spPr>
          <a:xfrm>
            <a:off x="1257222" y="4235116"/>
            <a:ext cx="3359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TempDB</a:t>
            </a:r>
            <a:r>
              <a:rPr lang="en-US" dirty="0"/>
              <a:t> is built off this collation as a clone of master. So any temp tables will have this collation.</a:t>
            </a:r>
          </a:p>
        </p:txBody>
      </p: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4DECD8-4EA2-6477-F054-ABAD21780CD8}"/>
              </a:ext>
            </a:extLst>
          </p:cNvPr>
          <p:cNvSpPr txBox="1"/>
          <p:nvPr/>
        </p:nvSpPr>
        <p:spPr>
          <a:xfrm>
            <a:off x="8756347" y="2307888"/>
            <a:ext cx="2119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Copies the current instance-level collation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E2706B-ED4A-B9B5-0C19-548423F78DCA}"/>
              </a:ext>
            </a:extLst>
          </p:cNvPr>
          <p:cNvGrpSpPr/>
          <p:nvPr/>
        </p:nvGrpSpPr>
        <p:grpSpPr>
          <a:xfrm>
            <a:off x="977029" y="3448308"/>
            <a:ext cx="7549133" cy="2893100"/>
            <a:chOff x="977029" y="3448308"/>
            <a:chExt cx="7549133" cy="28931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3C1E75-96EE-AE71-EB80-364BD32CD2B1}"/>
                </a:ext>
              </a:extLst>
            </p:cNvPr>
            <p:cNvSpPr txBox="1"/>
            <p:nvPr/>
          </p:nvSpPr>
          <p:spPr>
            <a:xfrm>
              <a:off x="977029" y="3448308"/>
              <a:ext cx="7549133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'A'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=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'a'</a:t>
              </a:r>
              <a:endPara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PRINT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'Case-insensitive database'</a:t>
              </a:r>
              <a:endPara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ELSE</a:t>
              </a:r>
              <a:endPara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PRINT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'Case-sensitive database'</a:t>
              </a:r>
              <a:endPara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endPara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[name]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collation_name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[master]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[sys]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[databases]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onsolas" panose="020B0609020204030204" pitchFamily="49" charset="0"/>
                </a:rPr>
                <a:t>DB_NAME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()</a:t>
              </a:r>
            </a:p>
            <a:p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SELECT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DB_NAME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(), </a:t>
              </a:r>
              <a:r>
                <a:rPr lang="en-US" sz="1600" dirty="0">
                  <a:solidFill>
                    <a:srgbClr val="FF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DATABASEPROPERTYEX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FF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DB_NAME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(),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'collation'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5A53D9-48E0-6225-5992-9935D20C2E32}"/>
                </a:ext>
              </a:extLst>
            </p:cNvPr>
            <p:cNvCxnSpPr/>
            <p:nvPr/>
          </p:nvCxnSpPr>
          <p:spPr>
            <a:xfrm>
              <a:off x="977029" y="4591251"/>
              <a:ext cx="39222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D93F03-4D95-9DF5-D5F8-54203CAC1250}"/>
                </a:ext>
              </a:extLst>
            </p:cNvPr>
            <p:cNvCxnSpPr/>
            <p:nvPr/>
          </p:nvCxnSpPr>
          <p:spPr>
            <a:xfrm>
              <a:off x="977029" y="5792804"/>
              <a:ext cx="39222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7AD3A-7BE8-FBF1-C370-1D2788BF4FE9}"/>
              </a:ext>
            </a:extLst>
          </p:cNvPr>
          <p:cNvSpPr txBox="1"/>
          <p:nvPr/>
        </p:nvSpPr>
        <p:spPr>
          <a:xfrm>
            <a:off x="9038504" y="3552111"/>
            <a:ext cx="2117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Copies the current database-level collation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F09E-2C4C-B82C-F0CF-A8ACE8DEB9FE}"/>
              </a:ext>
            </a:extLst>
          </p:cNvPr>
          <p:cNvCxnSpPr/>
          <p:nvPr/>
        </p:nvCxnSpPr>
        <p:spPr>
          <a:xfrm>
            <a:off x="8316227" y="2990404"/>
            <a:ext cx="423512" cy="108492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Query-level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9214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functions, not even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</a:t>
            </a:r>
            <a:r>
              <a:rPr lang="en-US" sz="2000" dirty="0">
                <a:highlight>
                  <a:srgbClr val="FFFF00"/>
                </a:highlight>
              </a:rPr>
              <a:t>collation</a:t>
            </a:r>
            <a:r>
              <a:rPr lang="en-US" sz="20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48390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'value’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'M[AEIOU]D'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AC86D-F973-A799-BAC7-15C34FF2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75" y="2694444"/>
            <a:ext cx="3429000" cy="228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5062889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724EC-FE7E-198C-1C24-895A8EFD8EAC}"/>
              </a:ext>
            </a:extLst>
          </p:cNvPr>
          <p:cNvGrpSpPr/>
          <p:nvPr/>
        </p:nvGrpSpPr>
        <p:grpSpPr>
          <a:xfrm>
            <a:off x="6950675" y="5241588"/>
            <a:ext cx="3467066" cy="1342090"/>
            <a:chOff x="6950675" y="5337839"/>
            <a:chExt cx="3467066" cy="134209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1E3CEE-069A-D567-120A-4BC9B3B1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0675" y="5337839"/>
              <a:ext cx="3467066" cy="13420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FE24-3335-1470-961D-F5526E143A1E}"/>
                </a:ext>
              </a:extLst>
            </p:cNvPr>
            <p:cNvSpPr/>
            <p:nvPr/>
          </p:nvSpPr>
          <p:spPr>
            <a:xfrm>
              <a:off x="9577138" y="5537247"/>
              <a:ext cx="404261" cy="4331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809B5-4BB1-24F0-17FC-37DF5D17998A}"/>
                </a:ext>
              </a:extLst>
            </p:cNvPr>
            <p:cNvSpPr/>
            <p:nvPr/>
          </p:nvSpPr>
          <p:spPr>
            <a:xfrm>
              <a:off x="7390599" y="6294922"/>
              <a:ext cx="1811153" cy="3850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8773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functions, not even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</a:t>
            </a:r>
            <a:r>
              <a:rPr lang="en-US" sz="2000" dirty="0">
                <a:highlight>
                  <a:srgbClr val="FFFF00"/>
                </a:highlight>
              </a:rPr>
              <a:t>collation</a:t>
            </a:r>
            <a:r>
              <a:rPr lang="en-US" sz="2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997807" y="3015569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an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3030353" y="1772094"/>
            <a:ext cx="6131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800" b="1" dirty="0"/>
              <a:t>, to the max!</a:t>
            </a:r>
          </a:p>
          <a:p>
            <a:r>
              <a:rPr lang="en-US" sz="4800" b="1" dirty="0"/>
              <a:t>(Beyond the 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4800" b="1" dirty="0"/>
              <a:t> symbol)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1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'[1-2][5-7]'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E86C1-3A55-81AA-C150-9805A8F1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53" y="3523708"/>
            <a:ext cx="2212503" cy="2040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6484209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-46]8'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B79AF-ABB1-B016-C657-DCDD8B9D003B}"/>
              </a:ext>
            </a:extLst>
          </p:cNvPr>
          <p:cNvSpPr txBox="1"/>
          <p:nvPr/>
        </p:nvSpPr>
        <p:spPr>
          <a:xfrm>
            <a:off x="4788563" y="3336559"/>
            <a:ext cx="1117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1          5</a:t>
            </a:r>
          </a:p>
          <a:p>
            <a:r>
              <a:rPr lang="en-US" sz="2000" dirty="0"/>
              <a:t>2          6</a:t>
            </a:r>
          </a:p>
          <a:p>
            <a:r>
              <a:rPr lang="en-US" sz="2000" dirty="0"/>
              <a:t>        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3C33B-5EEA-CDA5-94F6-62FAE9F2A10B}"/>
              </a:ext>
            </a:extLst>
          </p:cNvPr>
          <p:cNvSpPr txBox="1"/>
          <p:nvPr/>
        </p:nvSpPr>
        <p:spPr>
          <a:xfrm>
            <a:off x="10242019" y="3336558"/>
            <a:ext cx="9779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  <a:p>
            <a:r>
              <a:rPr lang="en-US" sz="2000" dirty="0"/>
              <a:t>2</a:t>
            </a:r>
          </a:p>
          <a:p>
            <a:r>
              <a:rPr lang="en-US" sz="2000" dirty="0"/>
              <a:t>3         8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51B01-1BDF-5B5B-F1A4-51865B4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24" y="3523708"/>
            <a:ext cx="2212503" cy="17208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8E67D9-CB11-4AA5-DF3D-86594CC35BB4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F644BD-3751-4C72-10EC-D82F80815BF5}"/>
              </a:ext>
            </a:extLst>
          </p:cNvPr>
          <p:cNvCxnSpPr>
            <a:cxnSpLocks/>
          </p:cNvCxnSpPr>
          <p:nvPr/>
        </p:nvCxnSpPr>
        <p:spPr>
          <a:xfrm>
            <a:off x="5111015" y="3801236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0E56EA-816D-6410-755B-4B3862FD30AA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9F014B-3081-0C1A-B4A7-AA4AE47BDBDD}"/>
              </a:ext>
            </a:extLst>
          </p:cNvPr>
          <p:cNvCxnSpPr>
            <a:cxnSpLocks/>
          </p:cNvCxnSpPr>
          <p:nvPr/>
        </p:nvCxnSpPr>
        <p:spPr>
          <a:xfrm flipV="1">
            <a:off x="5111015" y="3523708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9C91D-DAEF-75EA-632B-65A22F025622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6247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607465-98A6-26DF-BF30-028D377052C3}"/>
              </a:ext>
            </a:extLst>
          </p:cNvPr>
          <p:cNvCxnSpPr>
            <a:cxnSpLocks/>
          </p:cNvCxnSpPr>
          <p:nvPr/>
        </p:nvCxnSpPr>
        <p:spPr>
          <a:xfrm>
            <a:off x="5111015" y="3801236"/>
            <a:ext cx="375385" cy="3472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A757B5-11C3-6E18-222A-83B4AFEBED6E}"/>
              </a:ext>
            </a:extLst>
          </p:cNvPr>
          <p:cNvCxnSpPr>
            <a:cxnSpLocks/>
          </p:cNvCxnSpPr>
          <p:nvPr/>
        </p:nvCxnSpPr>
        <p:spPr>
          <a:xfrm>
            <a:off x="10528434" y="4129238"/>
            <a:ext cx="28875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BB2865-7B73-E575-ACA9-668BA92166EA}"/>
              </a:ext>
            </a:extLst>
          </p:cNvPr>
          <p:cNvCxnSpPr>
            <a:cxnSpLocks/>
          </p:cNvCxnSpPr>
          <p:nvPr/>
        </p:nvCxnSpPr>
        <p:spPr>
          <a:xfrm>
            <a:off x="10528434" y="3887864"/>
            <a:ext cx="288758" cy="24137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73998B-08EF-5648-9DF9-FDC0087CCEF4}"/>
              </a:ext>
            </a:extLst>
          </p:cNvPr>
          <p:cNvCxnSpPr>
            <a:cxnSpLocks/>
          </p:cNvCxnSpPr>
          <p:nvPr/>
        </p:nvCxnSpPr>
        <p:spPr>
          <a:xfrm>
            <a:off x="10510398" y="3589704"/>
            <a:ext cx="306794" cy="5189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36BD01-6BB4-5454-4340-4B2ABEB297B6}"/>
              </a:ext>
            </a:extLst>
          </p:cNvPr>
          <p:cNvCxnSpPr>
            <a:cxnSpLocks/>
          </p:cNvCxnSpPr>
          <p:nvPr/>
        </p:nvCxnSpPr>
        <p:spPr>
          <a:xfrm flipV="1">
            <a:off x="10528434" y="4129238"/>
            <a:ext cx="288758" cy="58714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4F6C3D-81D0-2360-3DE4-7765F4323633}"/>
              </a:ext>
            </a:extLst>
          </p:cNvPr>
          <p:cNvCxnSpPr>
            <a:cxnSpLocks/>
          </p:cNvCxnSpPr>
          <p:nvPr/>
        </p:nvCxnSpPr>
        <p:spPr>
          <a:xfrm flipV="1">
            <a:off x="10528434" y="4117871"/>
            <a:ext cx="288758" cy="2960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CFF1EF6-E54B-3300-1782-2B7D9F9EC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5" y="5682147"/>
            <a:ext cx="1105798" cy="477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1F3E6-E12D-9FE6-E736-C3E84B06A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137" y="5660465"/>
            <a:ext cx="1105797" cy="4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D7D455A-0E9B-463B-C7FE-EAFE063214DB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immediate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2" y="2852474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4667758" y="2852474"/>
            <a:ext cx="3438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132F8-6AFB-1963-9A3A-84006069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97" y="3511352"/>
            <a:ext cx="2419099" cy="2204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71EBB-4232-8BE8-A092-C4673D6E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78" y="3540212"/>
            <a:ext cx="2419099" cy="2131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1B74F-6E8A-9970-EA3A-0CBFD1E37877}"/>
              </a:ext>
            </a:extLst>
          </p:cNvPr>
          <p:cNvSpPr txBox="1"/>
          <p:nvPr/>
        </p:nvSpPr>
        <p:spPr>
          <a:xfrm>
            <a:off x="8332589" y="2856590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'[f-a]'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DABEE-F738-55E7-0203-6DC8DA97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348" y="3552570"/>
            <a:ext cx="2357755" cy="747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1F240-3E32-6024-2536-AA9F763CE3C1}"/>
              </a:ext>
            </a:extLst>
          </p:cNvPr>
          <p:cNvSpPr txBox="1"/>
          <p:nvPr/>
        </p:nvSpPr>
        <p:spPr>
          <a:xfrm>
            <a:off x="8332589" y="4613651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78852-0F01-6FBD-61AC-7407C187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47" y="5099221"/>
            <a:ext cx="2357755" cy="933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9541B6-E717-3654-BDE4-35F667D6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144" y="5839770"/>
            <a:ext cx="895814" cy="386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6BD12-949B-6623-5E88-8BEB8FE15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320" y="5839770"/>
            <a:ext cx="895814" cy="386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D11BD-F0BA-98B7-6C9F-7283CB593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5198" y="3923708"/>
            <a:ext cx="868329" cy="384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585DCC-4074-1DB9-7899-AB155EE74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713" y="6032985"/>
            <a:ext cx="895814" cy="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3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53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9A0BB-E943-79E9-50D3-79CDC0E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2" y="3629151"/>
            <a:ext cx="2276476" cy="2638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F288123-5C85-4A07-79E6-16844B1785AF}"/>
              </a:ext>
            </a:extLst>
          </p:cNvPr>
          <p:cNvGrpSpPr/>
          <p:nvPr/>
        </p:nvGrpSpPr>
        <p:grpSpPr>
          <a:xfrm>
            <a:off x="6096000" y="3054860"/>
            <a:ext cx="4785153" cy="3104298"/>
            <a:chOff x="6096000" y="3054860"/>
            <a:chExt cx="4785153" cy="31042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101F84-DD05-346C-CE22-7A4D61D55237}"/>
                </a:ext>
              </a:extLst>
            </p:cNvPr>
            <p:cNvSpPr txBox="1"/>
            <p:nvPr/>
          </p:nvSpPr>
          <p:spPr>
            <a:xfrm>
              <a:off x="6096000" y="3054860"/>
              <a:ext cx="47851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800" dirty="0" err="1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]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NOT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'[4]'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CBF5B5-EDA9-ABE6-B717-418CFD8E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8720" y="3428619"/>
              <a:ext cx="1838563" cy="27305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6F969-A6E1-5D5E-98E6-4005A5D9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1643" y="4698888"/>
              <a:ext cx="1688539" cy="49942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9D75B36-593B-C6D4-4E0E-2803138D5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88" y="4693490"/>
            <a:ext cx="10668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87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'2[^467]'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4272D-D88B-9BAB-9A0C-22397C8B22F4}"/>
              </a:ext>
            </a:extLst>
          </p:cNvPr>
          <p:cNvSpPr txBox="1"/>
          <p:nvPr/>
        </p:nvSpPr>
        <p:spPr>
          <a:xfrm>
            <a:off x="6532607" y="3059668"/>
            <a:ext cx="429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'a[^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a-v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8C7CF-5FB6-C298-D96B-ADB88CC4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0" y="3717204"/>
            <a:ext cx="2343914" cy="1534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845AC-A20C-7F2C-5079-878F170B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3612616"/>
            <a:ext cx="2485619" cy="2546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B39A7-09E5-39B5-B3B7-4B4C464E1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162" y="6208102"/>
            <a:ext cx="909588" cy="327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DD6E6-4FA3-03E1-B668-D8B55F99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96" y="5539826"/>
            <a:ext cx="823909" cy="3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5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'%\%%'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'\'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C913A-1AA1-AF3A-BF56-7612EF69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29" y="3701535"/>
            <a:ext cx="2561966" cy="735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652127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'%!_%'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'!'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AC5D3A-FF31-8B86-7A2A-797DB417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107" y="3701535"/>
            <a:ext cx="2456203" cy="7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PATINDEX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like_pattern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stringable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6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193530" y="3429000"/>
            <a:ext cx="6140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PATINDEX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'%[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]d'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Position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'%[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]d'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randomizer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Returns the starting position of the first occurrence of a pattern in a specified expression, or zero if the pattern is not found, on all valid text and character data types.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0E033-75F9-BA71-654A-B6B00255F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39" y="3429000"/>
            <a:ext cx="3282235" cy="1525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BB5E6-955E-7BE7-7AB3-EF9BA0A5CF9F}"/>
              </a:ext>
            </a:extLst>
          </p:cNvPr>
          <p:cNvSpPr txBox="1"/>
          <p:nvPr/>
        </p:nvSpPr>
        <p:spPr>
          <a:xfrm>
            <a:off x="5047398" y="2646227"/>
            <a:ext cx="241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(our familiar patterns)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D1368D-C706-29A3-1C03-5A3A2DFC0FC5}"/>
              </a:ext>
            </a:extLst>
          </p:cNvPr>
          <p:cNvCxnSpPr/>
          <p:nvPr/>
        </p:nvCxnSpPr>
        <p:spPr>
          <a:xfrm flipV="1">
            <a:off x="3936733" y="3060834"/>
            <a:ext cx="1357162" cy="96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5C2F91-EA31-278E-B057-B13AFFA15B10}"/>
              </a:ext>
            </a:extLst>
          </p:cNvPr>
          <p:cNvCxnSpPr>
            <a:cxnSpLocks/>
          </p:cNvCxnSpPr>
          <p:nvPr/>
        </p:nvCxnSpPr>
        <p:spPr>
          <a:xfrm flipV="1">
            <a:off x="4369869" y="3060834"/>
            <a:ext cx="924026" cy="155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56D9-6501-77AF-6C04-04EA4757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4688"/>
            <a:ext cx="10515600" cy="768631"/>
          </a:xfrm>
        </p:spPr>
        <p:txBody>
          <a:bodyPr>
            <a:normAutofit/>
          </a:bodyPr>
          <a:lstStyle/>
          <a:p>
            <a:r>
              <a:rPr lang="en-US" sz="4000" dirty="0"/>
              <a:t>On the horizon, true </a:t>
            </a:r>
            <a:r>
              <a:rPr lang="en-US" sz="4000" dirty="0" err="1"/>
              <a:t>RegEx</a:t>
            </a:r>
            <a:r>
              <a:rPr lang="en-US" sz="4000" dirty="0"/>
              <a:t>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AA89A1-3D33-A5AA-8864-6FE488EA9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98293"/>
              </p:ext>
            </p:extLst>
          </p:nvPr>
        </p:nvGraphicFramePr>
        <p:xfrm>
          <a:off x="951469" y="2098460"/>
          <a:ext cx="995954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267">
                  <a:extLst>
                    <a:ext uri="{9D8B030D-6E8A-4147-A177-3AD203B41FA5}">
                      <a16:colId xmlns:a16="http://schemas.microsoft.com/office/drawing/2014/main" val="390366559"/>
                    </a:ext>
                  </a:extLst>
                </a:gridCol>
                <a:gridCol w="7006279">
                  <a:extLst>
                    <a:ext uri="{9D8B030D-6E8A-4147-A177-3AD203B41FA5}">
                      <a16:colId xmlns:a16="http://schemas.microsoft.com/office/drawing/2014/main" val="401943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16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REGEXP_LIKE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TRUE if a string matches a regular expression pattern, or FALSE otherwise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9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REGEXP_COUNT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number of times a regular expression pattern matches in a string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REGEXP_INSTR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starting or ending position, based on the specified option, of the given occurrence of a regular expression pattern in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5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REGEXP_REPLACE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substring that matches a regular expression pattern from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0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REGEXP_SUBSTR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modified string replaced by a ‘replacement string’, where occurrence of the regular expression pattern found.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4391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5D69FA-642E-B6A4-D00B-7197D37F741C}"/>
              </a:ext>
            </a:extLst>
          </p:cNvPr>
          <p:cNvSpPr txBox="1"/>
          <p:nvPr/>
        </p:nvSpPr>
        <p:spPr>
          <a:xfrm>
            <a:off x="951469" y="1415758"/>
            <a:ext cx="1019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https://devblogs.microsoft.com/azure-sql/introducing-regular-expression-regex-support-in-</a:t>
            </a:r>
            <a:r>
              <a:rPr lang="en-US" dirty="0">
                <a:highlight>
                  <a:srgbClr val="FFFF00"/>
                </a:highlight>
              </a:rPr>
              <a:t>azure-sql-db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4821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8605" y="2140017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2D456-5298-B2D9-AD1E-01706EAEC767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7095F2AF-DB53-0F5F-A71D-864E6470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0C933-0C00-81D8-8D76-490B4D81A5D9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200" b="1" dirty="0"/>
              <a:t>, to the max! (Beyond the </a:t>
            </a:r>
            <a:r>
              <a:rPr lang="en-US" sz="3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3200" b="1" dirty="0"/>
              <a:t> symbol)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58401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5F8E7-F4ED-2BD1-D94C-38120D18DDD4}"/>
              </a:ext>
            </a:extLst>
          </p:cNvPr>
          <p:cNvSpPr txBox="1"/>
          <p:nvPr/>
        </p:nvSpPr>
        <p:spPr>
          <a:xfrm>
            <a:off x="7003132" y="2304030"/>
            <a:ext cx="4482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dirty="0"/>
              <a:t> is usually the column (variable-length string)</a:t>
            </a:r>
          </a:p>
          <a:p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  <a:r>
              <a:rPr lang="en-US" dirty="0"/>
              <a:t> is usually the shorter string of some pattern to find</a:t>
            </a:r>
          </a:p>
          <a:p>
            <a:endParaRPr lang="en-US" dirty="0"/>
          </a:p>
          <a:p>
            <a:r>
              <a:rPr lang="en-US" dirty="0"/>
              <a:t>Returns </a:t>
            </a:r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1973C-F73D-D1BF-C7CE-A57C9BA4A3A9}"/>
              </a:ext>
            </a:extLst>
          </p:cNvPr>
          <p:cNvSpPr txBox="1"/>
          <p:nvPr/>
        </p:nvSpPr>
        <p:spPr>
          <a:xfrm>
            <a:off x="1125495" y="1903921"/>
            <a:ext cx="44824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'SQL Saturday 20XX'</a:t>
            </a:r>
            <a:endParaRPr lang="en-US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PRINT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'@_venue LIKE "%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%"'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A725D-843C-BCAC-BED1-534BAAD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5" y="3390548"/>
            <a:ext cx="3557716" cy="67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500-1F2C-AB9A-9E2B-DFA74A4EB9AB}"/>
              </a:ext>
            </a:extLst>
          </p:cNvPr>
          <p:cNvSpPr txBox="1"/>
          <p:nvPr/>
        </p:nvSpPr>
        <p:spPr>
          <a:xfrm>
            <a:off x="1125495" y="4527860"/>
            <a:ext cx="4632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master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configurations</a:t>
            </a:r>
            <a:endParaRPr lang="en-US" sz="18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clr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47E16-249D-92DD-8510-5A3A0B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3" y="5451190"/>
            <a:ext cx="5349985" cy="81368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BD5649-5DEE-06A2-6CAB-605DBF4CDB2D}"/>
              </a:ext>
            </a:extLst>
          </p:cNvPr>
          <p:cNvCxnSpPr/>
          <p:nvPr/>
        </p:nvCxnSpPr>
        <p:spPr>
          <a:xfrm>
            <a:off x="933651" y="4186989"/>
            <a:ext cx="51623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92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non-NULLs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27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2749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50642</TotalTime>
  <Words>1833</Words>
  <Application>Microsoft Office PowerPoint</Application>
  <PresentationFormat>Widescreen</PresentationFormat>
  <Paragraphs>286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ESCAPE stringable</vt:lpstr>
      <vt:lpstr>PATINDEX(like_pattern, stringable)</vt:lpstr>
      <vt:lpstr>On the horizon, true RegEx…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51</cp:revision>
  <dcterms:created xsi:type="dcterms:W3CDTF">2023-07-18T22:41:59Z</dcterms:created>
  <dcterms:modified xsi:type="dcterms:W3CDTF">2024-07-24T23:42:06Z</dcterms:modified>
</cp:coreProperties>
</file>